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4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7"/>
  </p:notesMasterIdLst>
  <p:sldIdLst>
    <p:sldId id="256" r:id="rId3"/>
    <p:sldId id="361" r:id="rId4"/>
    <p:sldId id="345" r:id="rId5"/>
    <p:sldId id="287" r:id="rId6"/>
    <p:sldId id="376" r:id="rId7"/>
    <p:sldId id="375" r:id="rId8"/>
    <p:sldId id="312" r:id="rId9"/>
    <p:sldId id="377" r:id="rId10"/>
    <p:sldId id="378" r:id="rId11"/>
    <p:sldId id="379" r:id="rId12"/>
    <p:sldId id="385" r:id="rId13"/>
    <p:sldId id="359" r:id="rId14"/>
    <p:sldId id="357" r:id="rId15"/>
    <p:sldId id="380" r:id="rId16"/>
    <p:sldId id="381" r:id="rId17"/>
    <p:sldId id="386" r:id="rId18"/>
    <p:sldId id="323" r:id="rId19"/>
    <p:sldId id="371" r:id="rId20"/>
    <p:sldId id="372" r:id="rId21"/>
    <p:sldId id="324" r:id="rId22"/>
    <p:sldId id="384" r:id="rId23"/>
    <p:sldId id="360" r:id="rId24"/>
    <p:sldId id="373" r:id="rId25"/>
    <p:sldId id="383" r:id="rId26"/>
  </p:sldIdLst>
  <p:sldSz cx="9144000" cy="6858000" type="screen4x3"/>
  <p:notesSz cx="6796088" cy="987425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ller Mendoza Jimenez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5" autoAdjust="0"/>
    <p:restoredTop sz="96072" autoAdjust="0"/>
  </p:normalViewPr>
  <p:slideViewPr>
    <p:cSldViewPr snapToGrid="0">
      <p:cViewPr>
        <p:scale>
          <a:sx n="100" d="100"/>
          <a:sy n="100" d="100"/>
        </p:scale>
        <p:origin x="-1824" y="-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1"/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7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8" name="AutoShape 3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9" name="AutoShape 4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0" name="Text Box 5"/>
          <p:cNvSpPr txBox="1">
            <a:spLocks noChangeArrowheads="1"/>
          </p:cNvSpPr>
          <p:nvPr/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1" name="Text Box 6"/>
          <p:cNvSpPr txBox="1">
            <a:spLocks noChangeArrowheads="1"/>
          </p:cNvSpPr>
          <p:nvPr/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2363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79987" cy="4437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62474" name="Text Box 9"/>
          <p:cNvSpPr txBox="1">
            <a:spLocks noChangeArrowheads="1"/>
          </p:cNvSpPr>
          <p:nvPr/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1638" cy="488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F7657193-3356-9F4D-A71A-F5BFD31EAE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652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402D34B2-1554-6F49-AAA2-EF1E48675293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3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3493" name="Text Box 3"/>
          <p:cNvSpPr txBox="1">
            <a:spLocks noChangeArrowheads="1"/>
          </p:cNvSpPr>
          <p:nvPr/>
        </p:nvSpPr>
        <p:spPr bwMode="auto">
          <a:xfrm>
            <a:off x="801688" y="9261475"/>
            <a:ext cx="52339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800">
                <a:solidFill>
                  <a:srgbClr val="000000"/>
                </a:solidFill>
              </a:rPr>
              <a:t>/home/mmendozaj/ETH-design/presentation-openoffice/template_praesentation_oo.odp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14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15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16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612E2BA1-A8D9-1E4D-94A7-92232B4A2731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45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6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29187" cy="3697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7657193-3356-9F4D-A71A-F5BFD31EAE2B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46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29187" cy="3697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7657193-3356-9F4D-A71A-F5BFD31EAE2B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46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29187" cy="3697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7657193-3356-9F4D-A71A-F5BFD31EAE2B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463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29187" cy="3697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7657193-3356-9F4D-A71A-F5BFD31EAE2B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463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281D8-3E8C-814B-86AB-02751AFB947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646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5B258-9A83-B24E-A5A4-DD3CF059A4D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0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57263"/>
            <a:ext cx="2093913" cy="5543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57263"/>
            <a:ext cx="6134100" cy="5543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82AC3-DCB0-9C44-8EDD-13279CD3D4C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130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26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14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4198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152900" cy="1077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63" y="1979613"/>
            <a:ext cx="4152900" cy="1077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9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1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82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43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EC06F-B2EB-CC41-BDF5-2C9D8043C79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8717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7768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81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4013" y="812800"/>
            <a:ext cx="2114550" cy="2244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812800"/>
            <a:ext cx="6191250" cy="2244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059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3" y="812800"/>
            <a:ext cx="8458200" cy="944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7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040D2-ECC4-BB40-8FD8-AC8FA6594D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29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51038"/>
            <a:ext cx="4113213" cy="4549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51038"/>
            <a:ext cx="4114800" cy="4549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71159-8BE9-654F-BC7C-FD18DEE3B6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538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5FB53-7F67-7840-8023-5DE0628925D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782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5BAE8-0D9B-2340-9AE1-4F7D69C0BBF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72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03FB4-B5E0-D841-82C9-9F050911511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927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D96E4-8405-F343-9A3D-0708AD4B38E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7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DE371-046B-184C-B378-C2AE6301B17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46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360" b="878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099" name="Line 2"/>
          <p:cNvSpPr>
            <a:spLocks noChangeShapeType="1"/>
          </p:cNvSpPr>
          <p:nvPr/>
        </p:nvSpPr>
        <p:spPr bwMode="auto">
          <a:xfrm>
            <a:off x="87630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" name="Line 3"/>
          <p:cNvSpPr>
            <a:spLocks noChangeShapeType="1"/>
          </p:cNvSpPr>
          <p:nvPr/>
        </p:nvSpPr>
        <p:spPr bwMode="auto">
          <a:xfrm>
            <a:off x="709295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4"/>
          <p:cNvSpPr>
            <a:spLocks noChangeShapeType="1"/>
          </p:cNvSpPr>
          <p:nvPr/>
        </p:nvSpPr>
        <p:spPr bwMode="auto">
          <a:xfrm>
            <a:off x="54229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Line 5"/>
          <p:cNvSpPr>
            <a:spLocks noChangeShapeType="1"/>
          </p:cNvSpPr>
          <p:nvPr/>
        </p:nvSpPr>
        <p:spPr bwMode="auto">
          <a:xfrm>
            <a:off x="3754438" y="-11113"/>
            <a:ext cx="1587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3"/>
            <a:ext cx="83804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4104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951038"/>
            <a:ext cx="8380413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60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zu bearbeiten</a:t>
            </a:r>
          </a:p>
          <a:p>
            <a:pPr lvl="1"/>
            <a:r>
              <a:rPr lang="en-GB"/>
              <a:t>Zweite Gliederungsebene</a:t>
            </a:r>
          </a:p>
          <a:p>
            <a:pPr lvl="2"/>
            <a:r>
              <a:rPr lang="en-GB"/>
              <a:t>Dritte Gliederungsebene</a:t>
            </a:r>
          </a:p>
          <a:p>
            <a:pPr lvl="3"/>
            <a:r>
              <a:rPr lang="en-GB"/>
              <a:t>Vierte Gliederungsebene</a:t>
            </a:r>
          </a:p>
        </p:txBody>
      </p:sp>
      <p:sp>
        <p:nvSpPr>
          <p:cNvPr id="4105" name="Line 8"/>
          <p:cNvSpPr>
            <a:spLocks noChangeShapeType="1"/>
          </p:cNvSpPr>
          <p:nvPr/>
        </p:nvSpPr>
        <p:spPr bwMode="auto">
          <a:xfrm>
            <a:off x="2185988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6" name="Line 9"/>
          <p:cNvSpPr>
            <a:spLocks noChangeShapeType="1"/>
          </p:cNvSpPr>
          <p:nvPr/>
        </p:nvSpPr>
        <p:spPr bwMode="auto">
          <a:xfrm>
            <a:off x="7091363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7204075" y="6635750"/>
            <a:ext cx="16367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67B76B82-248F-AF49-AE89-D24C001AF05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/>
          </p:nvPr>
        </p:nvSpPr>
        <p:spPr bwMode="auto">
          <a:xfrm>
            <a:off x="2239963" y="6635750"/>
            <a:ext cx="4772025" cy="447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52400"/>
            <a:ext cx="164941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Rectangle 13"/>
          <p:cNvSpPr>
            <a:spLocks noGrp="1" noChangeArrowheads="1"/>
          </p:cNvSpPr>
          <p:nvPr>
            <p:ph type="dt"/>
          </p:nvPr>
        </p:nvSpPr>
        <p:spPr bwMode="auto">
          <a:xfrm>
            <a:off x="292100" y="6635750"/>
            <a:ext cx="182086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 dirty="0" smtClean="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/>
  <p:txStyles>
    <p:titleStyle>
      <a:lvl1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2pPr>
      <a:lvl3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3pPr>
      <a:lvl4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4pPr>
      <a:lvl5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9pPr>
    </p:titleStyle>
    <p:bodyStyle>
      <a:lvl1pPr marL="342900" indent="-342900" algn="l" defTabSz="449263" rtl="0" eaLnBrk="0" fontAlgn="base" hangingPunct="0">
        <a:lnSpc>
          <a:spcPct val="98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ts val="21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ts val="19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ts val="1800"/>
        </a:lnSpc>
        <a:spcBef>
          <a:spcPts val="2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14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1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360" b="878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3" name="Line 2"/>
          <p:cNvSpPr>
            <a:spLocks noChangeShapeType="1"/>
          </p:cNvSpPr>
          <p:nvPr/>
        </p:nvSpPr>
        <p:spPr bwMode="auto">
          <a:xfrm>
            <a:off x="87630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Line 3"/>
          <p:cNvSpPr>
            <a:spLocks noChangeShapeType="1"/>
          </p:cNvSpPr>
          <p:nvPr/>
        </p:nvSpPr>
        <p:spPr bwMode="auto">
          <a:xfrm>
            <a:off x="709295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" name="Line 4"/>
          <p:cNvSpPr>
            <a:spLocks noChangeShapeType="1"/>
          </p:cNvSpPr>
          <p:nvPr/>
        </p:nvSpPr>
        <p:spPr bwMode="auto">
          <a:xfrm>
            <a:off x="54229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Line 5"/>
          <p:cNvSpPr>
            <a:spLocks noChangeShapeType="1"/>
          </p:cNvSpPr>
          <p:nvPr/>
        </p:nvSpPr>
        <p:spPr bwMode="auto">
          <a:xfrm>
            <a:off x="3754438" y="-11113"/>
            <a:ext cx="1587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812800"/>
            <a:ext cx="84582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5128" name="Line 7"/>
          <p:cNvSpPr>
            <a:spLocks noChangeShapeType="1"/>
          </p:cNvSpPr>
          <p:nvPr/>
        </p:nvSpPr>
        <p:spPr bwMode="auto">
          <a:xfrm>
            <a:off x="2185988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8"/>
          <p:cNvSpPr>
            <a:spLocks noChangeShapeType="1"/>
          </p:cNvSpPr>
          <p:nvPr/>
        </p:nvSpPr>
        <p:spPr bwMode="auto">
          <a:xfrm>
            <a:off x="7091363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30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52400"/>
            <a:ext cx="164941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13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"/>
          <a:stretch>
            <a:fillRect/>
          </a:stretch>
        </p:blipFill>
        <p:spPr bwMode="auto">
          <a:xfrm>
            <a:off x="-1588" y="3292475"/>
            <a:ext cx="9144001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3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979613"/>
            <a:ext cx="84582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60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2pPr>
      <a:lvl3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3pPr>
      <a:lvl4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4pPr>
      <a:lvl5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9pPr>
    </p:titleStyle>
    <p:bodyStyle>
      <a:lvl1pPr marL="342900" indent="-342900" algn="l" defTabSz="449263" rtl="0" eaLnBrk="0" fontAlgn="base" hangingPunct="0">
        <a:lnSpc>
          <a:spcPct val="98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ts val="21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ts val="19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ts val="1800"/>
        </a:lnSpc>
        <a:spcBef>
          <a:spcPts val="2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14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1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23.png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gif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3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.bin"/><Relationship Id="rId12" Type="http://schemas.openxmlformats.org/officeDocument/2006/relationships/image" Target="../media/image4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.jpeg"/><Relationship Id="rId5" Type="http://schemas.openxmlformats.org/officeDocument/2006/relationships/image" Target="../media/image45.emf"/><Relationship Id="rId6" Type="http://schemas.openxmlformats.org/officeDocument/2006/relationships/image" Target="../media/image46.gi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42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oleObject" Target="../embeddings/oleObject15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50.emf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oleObject" Target="../embeddings/oleObject17.bin"/><Relationship Id="rId7" Type="http://schemas.openxmlformats.org/officeDocument/2006/relationships/image" Target="../media/image5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60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5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emf"/><Relationship Id="rId5" Type="http://schemas.openxmlformats.org/officeDocument/2006/relationships/image" Target="../media/image11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15.emf"/><Relationship Id="rId11" Type="http://schemas.openxmlformats.org/officeDocument/2006/relationships/image" Target="../media/image16.gi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jpeg"/><Relationship Id="rId5" Type="http://schemas.openxmlformats.org/officeDocument/2006/relationships/image" Target="../media/image20.gif"/><Relationship Id="rId6" Type="http://schemas.openxmlformats.org/officeDocument/2006/relationships/image" Target="../media/image21.gi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7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225425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149" name="TextBox 5"/>
          <p:cNvSpPr txBox="1">
            <a:spLocks noChangeArrowheads="1"/>
          </p:cNvSpPr>
          <p:nvPr/>
        </p:nvSpPr>
        <p:spPr bwMode="auto">
          <a:xfrm>
            <a:off x="609602" y="2030423"/>
            <a:ext cx="8140698" cy="115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b="1" u="sng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Miller Mendoza Jiménez</a:t>
            </a:r>
            <a:endParaRPr lang="en-US" sz="1600" u="sng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Collaborations: Jens-Daniel Debus, Hans J. Herrmann, 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Sauro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Succi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,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Jose D. Muñoz C.</a:t>
            </a:r>
          </a:p>
        </p:txBody>
      </p:sp>
      <p:pic>
        <p:nvPicPr>
          <p:cNvPr id="7" name="Picture 6" descr="porous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5" y="1482979"/>
            <a:ext cx="2154765" cy="1232884"/>
          </a:xfrm>
          <a:prstGeom prst="rect">
            <a:avLst/>
          </a:prstGeom>
        </p:spPr>
      </p:pic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516467" y="610668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7056" rIns="0" bIns="0" numCol="1" anchor="t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2pPr>
            <a:lvl3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3pPr>
            <a:lvl4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4pPr>
            <a:lvl5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5pPr>
            <a:lvl6pPr marL="25146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6pPr>
            <a:lvl7pPr marL="29718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7pPr>
            <a:lvl8pPr marL="34290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8pPr>
            <a:lvl9pPr marL="38862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9pPr>
          </a:lstStyle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Fluid Dynamics in Manifolds Using Lattice Kinetic Theory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81000" y="779463"/>
            <a:ext cx="8380413" cy="576262"/>
          </a:xfrm>
        </p:spPr>
        <p:txBody>
          <a:bodyPr/>
          <a:lstStyle/>
          <a:p>
            <a:pPr algn="ctr"/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Christoffel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Symbols and Boltzmann Equation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3422763" y="2311400"/>
            <a:ext cx="11317" cy="8763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810000" y="2413000"/>
            <a:ext cx="3911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To ensure Hydrodynamics: Expansion up to third order </a:t>
            </a:r>
            <a:r>
              <a:rPr lang="en-US" sz="1600" dirty="0" err="1" smtClean="0">
                <a:solidFill>
                  <a:srgbClr val="FF0000"/>
                </a:solidFill>
              </a:rPr>
              <a:t>Hermite</a:t>
            </a:r>
            <a:r>
              <a:rPr lang="en-US" sz="1600" dirty="0" smtClean="0">
                <a:solidFill>
                  <a:srgbClr val="FF0000"/>
                </a:solidFill>
              </a:rPr>
              <a:t> polynomials.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771" y="3708400"/>
            <a:ext cx="2056232" cy="19543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65286" y="5740396"/>
            <a:ext cx="86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Times"/>
                <a:cs typeface="Times"/>
              </a:rPr>
              <a:t>D3Q41</a:t>
            </a:r>
            <a:endParaRPr lang="en-US" sz="18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413937"/>
            <a:ext cx="5308600" cy="71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3390900"/>
            <a:ext cx="3550356" cy="93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799" y="4823758"/>
            <a:ext cx="1790701" cy="42134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4140200" y="3416300"/>
            <a:ext cx="457200" cy="406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9" name="Straight Arrow Connector 8"/>
          <p:cNvCxnSpPr>
            <a:stCxn id="5" idx="4"/>
            <a:endCxn id="4" idx="0"/>
          </p:cNvCxnSpPr>
          <p:nvPr/>
        </p:nvCxnSpPr>
        <p:spPr bwMode="auto">
          <a:xfrm>
            <a:off x="4368800" y="3822700"/>
            <a:ext cx="6350" cy="100105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25819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81000" y="6778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Boundary Conditions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voxel_sphere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2415" r="2758" b="4138"/>
          <a:stretch/>
        </p:blipFill>
        <p:spPr>
          <a:xfrm>
            <a:off x="5372100" y="4089400"/>
            <a:ext cx="2476500" cy="242285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>
            <a:off x="3644900" y="2006600"/>
            <a:ext cx="2781300" cy="774700"/>
          </a:xfrm>
          <a:prstGeom prst="rightArrow">
            <a:avLst/>
          </a:prstGeom>
          <a:solidFill>
            <a:srgbClr val="33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pic>
        <p:nvPicPr>
          <p:cNvPr id="11" name="Picture 10" descr="gm_unit_spher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148504"/>
            <a:ext cx="2616200" cy="2636095"/>
          </a:xfrm>
          <a:prstGeom prst="rect">
            <a:avLst/>
          </a:prstGeom>
        </p:spPr>
      </p:pic>
      <p:pic>
        <p:nvPicPr>
          <p:cNvPr id="12" name="Picture 11" descr="22fig0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460501"/>
            <a:ext cx="2019905" cy="2120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81400" y="1409700"/>
            <a:ext cx="2895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</a:rPr>
              <a:t>Contravariant coordinates transformation.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68400" y="3810000"/>
            <a:ext cx="151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Real geometry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65399" y="4876800"/>
            <a:ext cx="25273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Brute force approximation of a sphere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2073326">
            <a:off x="3095305" y="3657463"/>
            <a:ext cx="2200186" cy="774700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1663700" y="1333500"/>
            <a:ext cx="457200" cy="2667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_tradnl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388100" y="4203700"/>
            <a:ext cx="457200" cy="2540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_tradnl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65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55600" y="7540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Curved Spaces and Curvilinear Coordinates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3717" y="1609371"/>
            <a:ext cx="8538621" cy="994128"/>
            <a:chOff x="605379" y="5508271"/>
            <a:chExt cx="8538621" cy="9941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9234" y="5508271"/>
              <a:ext cx="5964766" cy="99412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379" y="5858933"/>
              <a:ext cx="1736605" cy="44026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880539" y="5839858"/>
              <a:ext cx="1143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</p:grpSp>
      <p:sp>
        <p:nvSpPr>
          <p:cNvPr id="9" name="Oval 8"/>
          <p:cNvSpPr/>
          <p:nvPr/>
        </p:nvSpPr>
        <p:spPr bwMode="auto">
          <a:xfrm>
            <a:off x="292100" y="1943100"/>
            <a:ext cx="495300" cy="4699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18" name="Straight Arrow Connector 17"/>
          <p:cNvCxnSpPr>
            <a:stCxn id="9" idx="4"/>
          </p:cNvCxnSpPr>
          <p:nvPr/>
        </p:nvCxnSpPr>
        <p:spPr bwMode="auto">
          <a:xfrm>
            <a:off x="539750" y="2413000"/>
            <a:ext cx="323850" cy="13970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0" y="3848100"/>
            <a:ext cx="1724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Ricci scalar or 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Curvature Scalar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638300" y="1968500"/>
            <a:ext cx="495300" cy="4699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24" name="Straight Arrow Connector 23"/>
          <p:cNvCxnSpPr>
            <a:stCxn id="23" idx="4"/>
            <a:endCxn id="25" idx="0"/>
          </p:cNvCxnSpPr>
          <p:nvPr/>
        </p:nvCxnSpPr>
        <p:spPr bwMode="auto">
          <a:xfrm>
            <a:off x="1885950" y="2438400"/>
            <a:ext cx="665229" cy="22479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466787" y="4686300"/>
            <a:ext cx="2168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Ricci curvature tensor</a:t>
            </a: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029270"/>
              </p:ext>
            </p:extLst>
          </p:nvPr>
        </p:nvGraphicFramePr>
        <p:xfrm>
          <a:off x="4337050" y="3581400"/>
          <a:ext cx="213946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4" name="Equation" r:id="rId5" imgW="381000" imgH="165100" progId="Equation.DSMT4">
                  <p:embed/>
                </p:oleObj>
              </mc:Choice>
              <mc:Fallback>
                <p:oleObj name="Equation" r:id="rId5" imgW="3810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7050" y="3581400"/>
                        <a:ext cx="2139462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203700" y="4660900"/>
            <a:ext cx="4394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Spherical and cylindrical coordinates represent flat spaces. One can demonstrate:</a:t>
            </a: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326977"/>
              </p:ext>
            </p:extLst>
          </p:nvPr>
        </p:nvGraphicFramePr>
        <p:xfrm>
          <a:off x="4337050" y="5407025"/>
          <a:ext cx="213995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5" name="Equation" r:id="rId7" imgW="381000" imgH="152400" progId="Equation.DSMT4">
                  <p:embed/>
                </p:oleObj>
              </mc:Choice>
              <mc:Fallback>
                <p:oleObj name="Equation" r:id="rId7" imgW="3810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7050" y="5407025"/>
                        <a:ext cx="2139950" cy="85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Connector 28"/>
          <p:cNvCxnSpPr/>
          <p:nvPr/>
        </p:nvCxnSpPr>
        <p:spPr bwMode="auto">
          <a:xfrm flipH="1">
            <a:off x="3949700" y="2692400"/>
            <a:ext cx="499110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672" name="Straight Connector 28671"/>
          <p:cNvCxnSpPr/>
          <p:nvPr/>
        </p:nvCxnSpPr>
        <p:spPr bwMode="auto">
          <a:xfrm>
            <a:off x="3962400" y="2679700"/>
            <a:ext cx="0" cy="36322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673" name="TextBox 28672"/>
          <p:cNvSpPr txBox="1"/>
          <p:nvPr/>
        </p:nvSpPr>
        <p:spPr>
          <a:xfrm>
            <a:off x="4203700" y="2946401"/>
            <a:ext cx="444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Curved spaces, e.g. 2D surface of a sphere: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33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3E0F7170-139B-A34C-BB75-75CB07AFC437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13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2167" y="897466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Some Advantages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4130" y="1728165"/>
            <a:ext cx="82253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1800" dirty="0" smtClean="0">
                <a:solidFill>
                  <a:srgbClr val="000000"/>
                </a:solidFill>
              </a:rPr>
              <a:t>Lattice Boltzmann computations in curved spaces and/or curvilinear (cylindrical, polar, etc.) coordinates.</a:t>
            </a:r>
          </a:p>
          <a:p>
            <a:pPr marL="342900" indent="-342900" algn="just">
              <a:buFontTx/>
              <a:buChar char="-"/>
            </a:pPr>
            <a:endParaRPr lang="en-US" sz="1800" dirty="0">
              <a:solidFill>
                <a:srgbClr val="000000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sz="1800" dirty="0" smtClean="0">
                <a:solidFill>
                  <a:srgbClr val="000000"/>
                </a:solidFill>
              </a:rPr>
              <a:t>Curved spaces in </a:t>
            </a:r>
            <a:r>
              <a:rPr lang="en-US" sz="1800" dirty="0">
                <a:solidFill>
                  <a:srgbClr val="000000"/>
                </a:solidFill>
              </a:rPr>
              <a:t>C</a:t>
            </a:r>
            <a:r>
              <a:rPr lang="en-US" sz="1800" dirty="0" smtClean="0">
                <a:solidFill>
                  <a:srgbClr val="000000"/>
                </a:solidFill>
              </a:rPr>
              <a:t>artesian grids due to the contravariant components.</a:t>
            </a:r>
          </a:p>
          <a:p>
            <a:pPr algn="just"/>
            <a:endParaRPr lang="en-US" sz="1800" dirty="0">
              <a:solidFill>
                <a:srgbClr val="000000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sz="1800" dirty="0" smtClean="0">
                <a:solidFill>
                  <a:srgbClr val="000000"/>
                </a:solidFill>
              </a:rPr>
              <a:t>The instabilities due to inertial forces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are automatically included.</a:t>
            </a:r>
          </a:p>
          <a:p>
            <a:pPr algn="just"/>
            <a:endParaRPr lang="en-US" sz="1800" dirty="0" smtClean="0">
              <a:solidFill>
                <a:srgbClr val="000000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sz="1800" dirty="0" smtClean="0">
                <a:solidFill>
                  <a:srgbClr val="000000"/>
                </a:solidFill>
              </a:rPr>
              <a:t>Low relativistic flow through intrinsically curved spaces, e.g. interstellar media.</a:t>
            </a:r>
          </a:p>
          <a:p>
            <a:pPr marL="342900" indent="-342900" algn="just">
              <a:buFontTx/>
              <a:buChar char="-"/>
            </a:pPr>
            <a:endParaRPr lang="en-US" sz="1800" dirty="0">
              <a:solidFill>
                <a:srgbClr val="000000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sz="1800" dirty="0" smtClean="0">
                <a:solidFill>
                  <a:srgbClr val="000000"/>
                </a:solidFill>
              </a:rPr>
              <a:t>Metric tensor and </a:t>
            </a:r>
            <a:r>
              <a:rPr lang="en-US" sz="1800" dirty="0" err="1" smtClean="0">
                <a:solidFill>
                  <a:srgbClr val="000000"/>
                </a:solidFill>
              </a:rPr>
              <a:t>Christoffel</a:t>
            </a:r>
            <a:r>
              <a:rPr lang="en-US" sz="1800" dirty="0" smtClean="0">
                <a:solidFill>
                  <a:srgbClr val="000000"/>
                </a:solidFill>
              </a:rPr>
              <a:t> symbols can vary with time. Modeling of elastic pipes, vessels, and flow within deformable membranes.</a:t>
            </a:r>
          </a:p>
          <a:p>
            <a:pPr algn="just"/>
            <a:endParaRPr lang="en-US" sz="1800" dirty="0" smtClean="0">
              <a:solidFill>
                <a:srgbClr val="000000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sz="1800" dirty="0" smtClean="0">
                <a:solidFill>
                  <a:srgbClr val="000000"/>
                </a:solidFill>
              </a:rPr>
              <a:t>“Exact” representation of the geometry of complex boundaries by using contravariant coordinates.</a:t>
            </a:r>
          </a:p>
        </p:txBody>
      </p:sp>
    </p:spTree>
    <p:extLst>
      <p:ext uri="{BB962C8B-B14F-4D97-AF65-F5344CB8AC3E}">
        <p14:creationId xmlns:p14="http://schemas.microsoft.com/office/powerpoint/2010/main" val="425041806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3E0F7170-139B-A34C-BB75-75CB07AFC437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14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2167" y="1303866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Some Disadvantages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6030" y="2375865"/>
            <a:ext cx="83396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1800" dirty="0" smtClean="0">
                <a:solidFill>
                  <a:srgbClr val="000000"/>
                </a:solidFill>
              </a:rPr>
              <a:t>Unable to model topological singularities: Sphere poles, or regions where the metric tensor has determinant equal zero.</a:t>
            </a:r>
          </a:p>
          <a:p>
            <a:pPr marL="342900" indent="-342900" algn="just">
              <a:buFontTx/>
              <a:buChar char="-"/>
            </a:pPr>
            <a:endParaRPr lang="en-US" sz="1800" dirty="0">
              <a:solidFill>
                <a:srgbClr val="000000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sz="1800" dirty="0" smtClean="0">
                <a:solidFill>
                  <a:srgbClr val="000000"/>
                </a:solidFill>
              </a:rPr>
              <a:t>Implementation of boundary conditions when the metric tensor is not diagonal: This depends on the chosen coordinates system.</a:t>
            </a:r>
          </a:p>
          <a:p>
            <a:pPr marL="342900" indent="-342900" algn="just">
              <a:buFontTx/>
              <a:buChar char="-"/>
            </a:pPr>
            <a:endParaRPr lang="en-US" sz="1800" dirty="0">
              <a:solidFill>
                <a:srgbClr val="000000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sz="1800" dirty="0" smtClean="0">
                <a:solidFill>
                  <a:srgbClr val="000000"/>
                </a:solidFill>
              </a:rPr>
              <a:t>Boundary conditions for higher order lattices are always a bit more complicated than for standard lattices.</a:t>
            </a:r>
            <a:endParaRPr lang="en-US" sz="1800" dirty="0">
              <a:solidFill>
                <a:srgbClr val="000000"/>
              </a:solidFill>
            </a:endParaRPr>
          </a:p>
          <a:p>
            <a:pPr algn="just"/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3998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3E0F7170-139B-A34C-BB75-75CB07AFC437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15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2167" y="2992966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Some Applications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0398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3E0F7170-139B-A34C-BB75-75CB07AFC437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16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02167" y="732366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Stretching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. 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Poiseuille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Flow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099" r="7350"/>
          <a:stretch/>
        </p:blipFill>
        <p:spPr>
          <a:xfrm>
            <a:off x="4271921" y="2171700"/>
            <a:ext cx="4795879" cy="3492501"/>
          </a:xfrm>
          <a:prstGeom prst="rect">
            <a:avLst/>
          </a:prstGeom>
        </p:spPr>
      </p:pic>
      <p:pic>
        <p:nvPicPr>
          <p:cNvPr id="3" name="Picture 2" descr="microstructure_2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4" r="72308" b="28444"/>
          <a:stretch/>
        </p:blipFill>
        <p:spPr>
          <a:xfrm>
            <a:off x="419100" y="1117600"/>
            <a:ext cx="1824228" cy="1689100"/>
          </a:xfrm>
          <a:prstGeom prst="rect">
            <a:avLst/>
          </a:prstGeom>
        </p:spPr>
      </p:pic>
      <p:pic>
        <p:nvPicPr>
          <p:cNvPr id="8" name="Picture 7" descr="microstructure_2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4" t="942" r="-2686" b="54336"/>
          <a:stretch/>
        </p:blipFill>
        <p:spPr>
          <a:xfrm>
            <a:off x="0" y="4005204"/>
            <a:ext cx="2463800" cy="2281296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 bwMode="auto">
          <a:xfrm>
            <a:off x="939800" y="2768600"/>
            <a:ext cx="571500" cy="1153783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68946"/>
              </p:ext>
            </p:extLst>
          </p:nvPr>
        </p:nvGraphicFramePr>
        <p:xfrm>
          <a:off x="2051050" y="1390041"/>
          <a:ext cx="1936750" cy="113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name="Equation" r:id="rId7" imgW="1193800" imgH="698500" progId="Equation.DSMT4">
                  <p:embed/>
                </p:oleObj>
              </mc:Choice>
              <mc:Fallback>
                <p:oleObj name="Equation" r:id="rId7" imgW="1193800" imgH="698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1050" y="1390041"/>
                        <a:ext cx="1936750" cy="1133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438389"/>
              </p:ext>
            </p:extLst>
          </p:nvPr>
        </p:nvGraphicFramePr>
        <p:xfrm>
          <a:off x="2051050" y="4410075"/>
          <a:ext cx="19367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0" name="Equation" r:id="rId9" imgW="1193800" imgH="685800" progId="Equation.DSMT4">
                  <p:embed/>
                </p:oleObj>
              </mc:Choice>
              <mc:Fallback>
                <p:oleObj name="Equation" r:id="rId9" imgW="11938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1050" y="4410075"/>
                        <a:ext cx="1936750" cy="111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>
            <a:off x="4152900" y="1447800"/>
            <a:ext cx="0" cy="48387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304800" y="2578100"/>
            <a:ext cx="0" cy="1943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981311"/>
              </p:ext>
            </p:extLst>
          </p:nvPr>
        </p:nvGraphicFramePr>
        <p:xfrm>
          <a:off x="376238" y="3363913"/>
          <a:ext cx="204787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Equation" r:id="rId11" imgW="127000" imgH="127000" progId="Equation.DSMT4">
                  <p:embed/>
                </p:oleObj>
              </mc:Choice>
              <mc:Fallback>
                <p:oleObj name="Equation" r:id="rId11" imgW="127000" imgH="1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6238" y="3363913"/>
                        <a:ext cx="204787" cy="206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535169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68300" y="766763"/>
            <a:ext cx="8380413" cy="926570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A solution in curvilinear coordinates: </a:t>
            </a:r>
            <a:br>
              <a:rPr lang="en-US" dirty="0" smtClean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Taylor-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Couette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Instability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fp-taylor-tc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64" y="1879599"/>
            <a:ext cx="2215383" cy="2963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71" y="4596632"/>
            <a:ext cx="1923416" cy="18280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435" y="4384539"/>
            <a:ext cx="2120900" cy="211786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5791200" y="2184395"/>
            <a:ext cx="1236133" cy="1879600"/>
          </a:xfrm>
          <a:prstGeom prst="rect">
            <a:avLst/>
          </a:prstGeom>
          <a:solidFill>
            <a:srgbClr val="D2D2F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5638800" y="4199460"/>
            <a:ext cx="1253066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5655734" y="3056461"/>
            <a:ext cx="0" cy="114299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6688669" y="416559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Times"/>
                <a:cs typeface="Times"/>
              </a:rPr>
              <a:t>r</a:t>
            </a:r>
            <a:endParaRPr lang="en-US" sz="18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50934" y="2929462"/>
            <a:ext cx="2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Times"/>
                <a:cs typeface="Times"/>
              </a:rPr>
              <a:t>z</a:t>
            </a:r>
            <a:endParaRPr lang="en-US" sz="18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4318000" y="2929467"/>
            <a:ext cx="846667" cy="42333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70404" y="6062129"/>
            <a:ext cx="86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Times"/>
                <a:cs typeface="Times"/>
              </a:rPr>
              <a:t>D2Q25</a:t>
            </a:r>
            <a:endParaRPr lang="en-US" sz="18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9686" y="6095996"/>
            <a:ext cx="86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Times"/>
                <a:cs typeface="Times"/>
              </a:rPr>
              <a:t>D3Q41</a:t>
            </a:r>
            <a:endParaRPr lang="en-US" sz="1800" dirty="0">
              <a:solidFill>
                <a:srgbClr val="00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699223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376331" y="2067046"/>
            <a:ext cx="3549738" cy="4198288"/>
            <a:chOff x="4936063" y="2151713"/>
            <a:chExt cx="3549738" cy="419828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6063" y="2151713"/>
              <a:ext cx="3124200" cy="196329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8030" y="4397851"/>
              <a:ext cx="2971800" cy="1952150"/>
            </a:xfrm>
            <a:prstGeom prst="rect">
              <a:avLst/>
            </a:prstGeom>
          </p:spPr>
        </p:pic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027028"/>
                </p:ext>
              </p:extLst>
            </p:nvPr>
          </p:nvGraphicFramePr>
          <p:xfrm>
            <a:off x="8091488" y="2885547"/>
            <a:ext cx="394313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72" name="Equation" r:id="rId5" imgW="165100" imgH="203200" progId="Equation.3">
                    <p:embed/>
                  </p:oleObj>
                </mc:Choice>
                <mc:Fallback>
                  <p:oleObj name="Equation" r:id="rId5" imgW="1651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091488" y="2885547"/>
                          <a:ext cx="394313" cy="4841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06200"/>
                </p:ext>
              </p:extLst>
            </p:nvPr>
          </p:nvGraphicFramePr>
          <p:xfrm>
            <a:off x="8089900" y="4997452"/>
            <a:ext cx="393700" cy="478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73" name="Equation" r:id="rId7" imgW="177800" imgH="215900" progId="Equation.3">
                    <p:embed/>
                  </p:oleObj>
                </mc:Choice>
                <mc:Fallback>
                  <p:oleObj name="Equation" r:id="rId7" imgW="177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089900" y="4997452"/>
                          <a:ext cx="393700" cy="4780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68300" y="703270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Validation and New Results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065866"/>
            <a:ext cx="5349585" cy="430106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5384799" y="3033182"/>
            <a:ext cx="3475033" cy="2084918"/>
            <a:chOff x="5384799" y="3033182"/>
            <a:chExt cx="3475033" cy="2084918"/>
          </a:xfrm>
        </p:grpSpPr>
        <p:pic>
          <p:nvPicPr>
            <p:cNvPr id="12" name="Picture 11" descr="Poloidal_rotation_of_a_torus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799" y="3033182"/>
              <a:ext cx="3335868" cy="208491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 bwMode="auto">
            <a:xfrm flipV="1">
              <a:off x="8043332" y="3420531"/>
              <a:ext cx="372533" cy="3556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8415867" y="3420533"/>
              <a:ext cx="203200" cy="2540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8043333" y="3742267"/>
              <a:ext cx="270934" cy="4064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8060266" y="3234267"/>
              <a:ext cx="252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r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48132" y="3979333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Symbol" charset="2"/>
                  <a:cs typeface="Symbol" charset="2"/>
                </a:rPr>
                <a:t>q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68266" y="3522133"/>
              <a:ext cx="291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Symbol" charset="2"/>
                  <a:cs typeface="Symbol" charset="2"/>
                </a:rPr>
                <a:t>f</a:t>
              </a:r>
              <a:endParaRPr lang="en-US" sz="1600" dirty="0">
                <a:solidFill>
                  <a:srgbClr val="000000"/>
                </a:solidFill>
                <a:latin typeface="Symbol" charset="2"/>
                <a:cs typeface="Symbol" charset="2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43467" y="1405472"/>
            <a:ext cx="182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Cylinders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57553" y="1405475"/>
            <a:ext cx="1601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8000"/>
                </a:solidFill>
              </a:rPr>
              <a:t>Spheres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87020" y="1405475"/>
            <a:ext cx="836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Tori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8673" name="Freeform 28672"/>
          <p:cNvSpPr/>
          <p:nvPr/>
        </p:nvSpPr>
        <p:spPr>
          <a:xfrm>
            <a:off x="3623733" y="3342217"/>
            <a:ext cx="1439334" cy="1475316"/>
          </a:xfrm>
          <a:custGeom>
            <a:avLst/>
            <a:gdLst>
              <a:gd name="connsiteX0" fmla="*/ 372534 w 1439334"/>
              <a:gd name="connsiteY0" fmla="*/ 186267 h 1473200"/>
              <a:gd name="connsiteX1" fmla="*/ 0 w 1439334"/>
              <a:gd name="connsiteY1" fmla="*/ 914400 h 1473200"/>
              <a:gd name="connsiteX2" fmla="*/ 508000 w 1439334"/>
              <a:gd name="connsiteY2" fmla="*/ 1473200 h 1473200"/>
              <a:gd name="connsiteX3" fmla="*/ 1320800 w 1439334"/>
              <a:gd name="connsiteY3" fmla="*/ 1388534 h 1473200"/>
              <a:gd name="connsiteX4" fmla="*/ 1439334 w 1439334"/>
              <a:gd name="connsiteY4" fmla="*/ 508000 h 1473200"/>
              <a:gd name="connsiteX5" fmla="*/ 1016000 w 1439334"/>
              <a:gd name="connsiteY5" fmla="*/ 0 h 1473200"/>
              <a:gd name="connsiteX6" fmla="*/ 423334 w 1439334"/>
              <a:gd name="connsiteY6" fmla="*/ 0 h 1473200"/>
              <a:gd name="connsiteX0" fmla="*/ 406401 w 1439334"/>
              <a:gd name="connsiteY0" fmla="*/ 0 h 1507066"/>
              <a:gd name="connsiteX1" fmla="*/ 0 w 1439334"/>
              <a:gd name="connsiteY1" fmla="*/ 948266 h 1507066"/>
              <a:gd name="connsiteX2" fmla="*/ 508000 w 1439334"/>
              <a:gd name="connsiteY2" fmla="*/ 1507066 h 1507066"/>
              <a:gd name="connsiteX3" fmla="*/ 1320800 w 1439334"/>
              <a:gd name="connsiteY3" fmla="*/ 1422400 h 1507066"/>
              <a:gd name="connsiteX4" fmla="*/ 1439334 w 1439334"/>
              <a:gd name="connsiteY4" fmla="*/ 541866 h 1507066"/>
              <a:gd name="connsiteX5" fmla="*/ 1016000 w 1439334"/>
              <a:gd name="connsiteY5" fmla="*/ 33866 h 1507066"/>
              <a:gd name="connsiteX6" fmla="*/ 423334 w 1439334"/>
              <a:gd name="connsiteY6" fmla="*/ 33866 h 1507066"/>
              <a:gd name="connsiteX0" fmla="*/ 412751 w 1439334"/>
              <a:gd name="connsiteY0" fmla="*/ 0 h 1475316"/>
              <a:gd name="connsiteX1" fmla="*/ 0 w 1439334"/>
              <a:gd name="connsiteY1" fmla="*/ 916516 h 1475316"/>
              <a:gd name="connsiteX2" fmla="*/ 508000 w 1439334"/>
              <a:gd name="connsiteY2" fmla="*/ 1475316 h 1475316"/>
              <a:gd name="connsiteX3" fmla="*/ 1320800 w 1439334"/>
              <a:gd name="connsiteY3" fmla="*/ 1390650 h 1475316"/>
              <a:gd name="connsiteX4" fmla="*/ 1439334 w 1439334"/>
              <a:gd name="connsiteY4" fmla="*/ 510116 h 1475316"/>
              <a:gd name="connsiteX5" fmla="*/ 1016000 w 1439334"/>
              <a:gd name="connsiteY5" fmla="*/ 2116 h 1475316"/>
              <a:gd name="connsiteX6" fmla="*/ 423334 w 1439334"/>
              <a:gd name="connsiteY6" fmla="*/ 2116 h 147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9334" h="1475316">
                <a:moveTo>
                  <a:pt x="412751" y="0"/>
                </a:moveTo>
                <a:lnTo>
                  <a:pt x="0" y="916516"/>
                </a:lnTo>
                <a:lnTo>
                  <a:pt x="508000" y="1475316"/>
                </a:lnTo>
                <a:lnTo>
                  <a:pt x="1320800" y="1390650"/>
                </a:lnTo>
                <a:lnTo>
                  <a:pt x="1439334" y="510116"/>
                </a:lnTo>
                <a:lnTo>
                  <a:pt x="1016000" y="2116"/>
                </a:lnTo>
                <a:lnTo>
                  <a:pt x="423334" y="2116"/>
                </a:ln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8672" name="Can 28671"/>
          <p:cNvSpPr/>
          <p:nvPr/>
        </p:nvSpPr>
        <p:spPr bwMode="auto">
          <a:xfrm>
            <a:off x="1198033" y="4152900"/>
            <a:ext cx="465667" cy="698500"/>
          </a:xfrm>
          <a:prstGeom prst="can">
            <a:avLst>
              <a:gd name="adj" fmla="val 35746"/>
            </a:avLst>
          </a:prstGeom>
          <a:gradFill flip="none" rotWithShape="1">
            <a:gsLst>
              <a:gs pos="0">
                <a:schemeClr val="tx1"/>
              </a:gs>
              <a:gs pos="100000">
                <a:srgbClr val="FF00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363" y="4360132"/>
            <a:ext cx="1134537" cy="7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51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68300" y="7667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Randomly Curved Space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: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 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Campylotic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Medium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 descr="20090620093123crab_nebul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1565691"/>
            <a:ext cx="4588934" cy="45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4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5EAB6594-5185-294F-9B97-E29B91B74906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2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02" name="Rectangle 7"/>
          <p:cNvSpPr>
            <a:spLocks noChangeArrowheads="1"/>
          </p:cNvSpPr>
          <p:nvPr/>
        </p:nvSpPr>
        <p:spPr bwMode="auto">
          <a:xfrm>
            <a:off x="609600" y="833175"/>
            <a:ext cx="8013700" cy="5380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2800" dirty="0" smtClean="0">
                <a:solidFill>
                  <a:schemeClr val="accent2"/>
                </a:solidFill>
                <a:latin typeface="Arial" pitchFamily="34" charset="0"/>
                <a:ea typeface="+mn-ea"/>
                <a:cs typeface="Arial" pitchFamily="34" charset="0"/>
              </a:rPr>
              <a:t>Table of Contents</a:t>
            </a:r>
          </a:p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sz="2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Motivation</a:t>
            </a:r>
          </a:p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defRPr/>
            </a:pPr>
            <a:endParaRPr lang="en-US" sz="20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Kinetic Theory and Boltzmann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Equation in Manifolds</a:t>
            </a:r>
            <a:endParaRPr lang="en-US" sz="20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defRPr/>
            </a:pPr>
            <a:endParaRPr lang="en-US" sz="20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Fluid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Dynamics in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Manifolds</a:t>
            </a:r>
          </a:p>
          <a:p>
            <a:pPr marL="971550" lvl="1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Boundary Conditions</a:t>
            </a:r>
          </a:p>
          <a:p>
            <a:pPr marL="971550" lvl="1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Taylor-</a:t>
            </a:r>
            <a:r>
              <a:rPr lang="en-US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Couette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instability</a:t>
            </a:r>
          </a:p>
          <a:p>
            <a:pPr marL="971550" lvl="1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Campylotic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medium</a:t>
            </a:r>
          </a:p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defRPr/>
            </a:pPr>
            <a:endParaRPr lang="en-US" sz="20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Wave equation in contravariant coordinates, with a simple example.</a:t>
            </a: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endParaRPr lang="en-US" sz="20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74" name="TextBox 7"/>
          <p:cNvSpPr txBox="1">
            <a:spLocks noChangeArrowheads="1"/>
          </p:cNvSpPr>
          <p:nvPr/>
        </p:nvSpPr>
        <p:spPr bwMode="auto">
          <a:xfrm>
            <a:off x="7382914" y="2203225"/>
            <a:ext cx="1256975" cy="7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Some </a:t>
            </a:r>
          </a:p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background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7175" name="Right Brace 8"/>
          <p:cNvSpPr>
            <a:spLocks/>
          </p:cNvSpPr>
          <p:nvPr/>
        </p:nvSpPr>
        <p:spPr bwMode="auto">
          <a:xfrm>
            <a:off x="7040033" y="2160906"/>
            <a:ext cx="216684" cy="870755"/>
          </a:xfrm>
          <a:prstGeom prst="rightBrace">
            <a:avLst>
              <a:gd name="adj1" fmla="val 832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7176" name="Right Brace 10"/>
          <p:cNvSpPr>
            <a:spLocks/>
          </p:cNvSpPr>
          <p:nvPr/>
        </p:nvSpPr>
        <p:spPr bwMode="auto">
          <a:xfrm>
            <a:off x="5473701" y="3136900"/>
            <a:ext cx="127000" cy="1549400"/>
          </a:xfrm>
          <a:prstGeom prst="rightBrace">
            <a:avLst>
              <a:gd name="adj1" fmla="val 832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7177" name="TextBox 11"/>
          <p:cNvSpPr txBox="1">
            <a:spLocks noChangeArrowheads="1"/>
          </p:cNvSpPr>
          <p:nvPr/>
        </p:nvSpPr>
        <p:spPr bwMode="auto">
          <a:xfrm>
            <a:off x="5781056" y="3667945"/>
            <a:ext cx="2842244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Model and some applications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9229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55600" y="754063"/>
            <a:ext cx="8380413" cy="1023937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Genuinely 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Campylotic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Medium</a:t>
            </a:r>
            <a:br>
              <a:rPr lang="en-US" dirty="0" smtClean="0">
                <a:latin typeface="Arial" charset="0"/>
                <a:ea typeface="ＭＳ Ｐゴシック" charset="0"/>
                <a:cs typeface="Arial" charset="0"/>
              </a:rPr>
            </a:b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(Randomly curved space)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 descr="porous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94" y="1790376"/>
            <a:ext cx="6671373" cy="381713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6874" y="5604933"/>
            <a:ext cx="6849531" cy="667097"/>
            <a:chOff x="296333" y="5444066"/>
            <a:chExt cx="8606367" cy="83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333" y="5609166"/>
              <a:ext cx="3390900" cy="673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7300" y="5444066"/>
              <a:ext cx="5105400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7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_vs_N-eps-converted-to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r="-690"/>
          <a:stretch/>
        </p:blipFill>
        <p:spPr>
          <a:xfrm>
            <a:off x="254002" y="1257901"/>
            <a:ext cx="5350933" cy="414631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5334003" y="1456267"/>
            <a:ext cx="3674533" cy="3691466"/>
          </a:xfrm>
          <a:prstGeom prst="roundRect">
            <a:avLst>
              <a:gd name="adj" fmla="val 9294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55600" y="7540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Curvature Disordered Media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68317" y="5508271"/>
            <a:ext cx="8538621" cy="994128"/>
            <a:chOff x="605379" y="5508271"/>
            <a:chExt cx="8538621" cy="9941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9234" y="5508271"/>
              <a:ext cx="5964766" cy="99412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379" y="5858933"/>
              <a:ext cx="1736605" cy="44026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880539" y="5839858"/>
              <a:ext cx="1143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 bwMode="auto">
          <a:xfrm>
            <a:off x="270933" y="5469466"/>
            <a:ext cx="8703734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376520"/>
              </p:ext>
            </p:extLst>
          </p:nvPr>
        </p:nvGraphicFramePr>
        <p:xfrm>
          <a:off x="5518675" y="1550988"/>
          <a:ext cx="1438275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6" imgW="673100" imgH="1574800" progId="Equation.3">
                  <p:embed/>
                </p:oleObj>
              </mc:Choice>
              <mc:Fallback>
                <p:oleObj name="Equation" r:id="rId6" imgW="673100" imgH="157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18675" y="1550988"/>
                        <a:ext cx="1438275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11339" y="1642534"/>
            <a:ext cx="2784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Flux in absence of impurities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6677" y="2116661"/>
            <a:ext cx="57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Flux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11" y="2607728"/>
            <a:ext cx="2077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Number of impurities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75880" y="3115728"/>
            <a:ext cx="3081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Range of curvature perturbation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79080" y="4114795"/>
            <a:ext cx="240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Ricci or curvature tensor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09811" y="4605860"/>
            <a:ext cx="2385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Ricci or curvature scalar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70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55600" y="7540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Curvature Disordered Media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68317" y="5508271"/>
            <a:ext cx="8538621" cy="994128"/>
            <a:chOff x="605379" y="5508271"/>
            <a:chExt cx="8538621" cy="9941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9234" y="5508271"/>
              <a:ext cx="5964766" cy="99412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379" y="5858933"/>
              <a:ext cx="1736605" cy="44026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880539" y="5839858"/>
              <a:ext cx="1143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 bwMode="auto">
          <a:xfrm>
            <a:off x="270933" y="5469466"/>
            <a:ext cx="8703734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 descr="fig_vs_r0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1938" r="7873" b="-1938"/>
          <a:stretch/>
        </p:blipFill>
        <p:spPr>
          <a:xfrm>
            <a:off x="203198" y="1287600"/>
            <a:ext cx="4961468" cy="417311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 bwMode="auto">
          <a:xfrm>
            <a:off x="5334003" y="1456267"/>
            <a:ext cx="3674533" cy="3691466"/>
          </a:xfrm>
          <a:prstGeom prst="roundRect">
            <a:avLst>
              <a:gd name="adj" fmla="val 9294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03579"/>
              </p:ext>
            </p:extLst>
          </p:nvPr>
        </p:nvGraphicFramePr>
        <p:xfrm>
          <a:off x="5518675" y="1550988"/>
          <a:ext cx="1438275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" name="Equation" r:id="rId6" imgW="673100" imgH="1574800" progId="Equation.3">
                  <p:embed/>
                </p:oleObj>
              </mc:Choice>
              <mc:Fallback>
                <p:oleObj name="Equation" r:id="rId6" imgW="673100" imgH="157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18675" y="1550988"/>
                        <a:ext cx="1438275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011339" y="1642534"/>
            <a:ext cx="2784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Flux in absence of impurities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6677" y="2116661"/>
            <a:ext cx="57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Flux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11" y="2607728"/>
            <a:ext cx="2077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Number of impurities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5880" y="3115728"/>
            <a:ext cx="3081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Range of curvature perturbation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79080" y="4114795"/>
            <a:ext cx="240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Ricci or curvature tensor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09811" y="4605860"/>
            <a:ext cx="2385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Ricci or curvature scalar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61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381000" y="7667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Summary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58372" name="TextBox 5"/>
          <p:cNvSpPr txBox="1">
            <a:spLocks noChangeArrowheads="1"/>
          </p:cNvSpPr>
          <p:nvPr/>
        </p:nvSpPr>
        <p:spPr bwMode="auto">
          <a:xfrm>
            <a:off x="547688" y="1381660"/>
            <a:ext cx="8010525" cy="512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We have developed a 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lattice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Boltzmann 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model for general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manifolds: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1085850" lvl="1" indent="-342900" algn="just">
              <a:spcBef>
                <a:spcPts val="600"/>
              </a:spcBef>
              <a:buClr>
                <a:srgbClr val="000000"/>
              </a:buClr>
              <a:buSzPct val="100000"/>
              <a:buFontTx/>
              <a:buAutoNum type="alphaLcParenR"/>
            </a:pP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Allows to make computations in virtually any curvilinear coordinate system (polar, cylindrical, spherical, etc.) with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LBM.</a:t>
            </a:r>
          </a:p>
          <a:p>
            <a:pPr lvl="1" indent="0" algn="just">
              <a:spcBef>
                <a:spcPts val="600"/>
              </a:spcBef>
              <a:buClr>
                <a:srgbClr val="000000"/>
              </a:buClr>
              <a:buSzPct val="100000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1085850" lvl="1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lphaLcParenR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The LB for manifolds can represent very complex geometries “exactly” in a cubic lattice due to the fact that it works in the contravariant coordinate 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system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, and avoiding 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a stair case approximation for curved boundary conditions.</a:t>
            </a: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1085850" lvl="1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lphaLcParenR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1085850" lvl="1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lphaLcParenR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Non-inertial forces 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are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automatically included 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via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the 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Christoffel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symbols.</a:t>
            </a:r>
          </a:p>
          <a:p>
            <a:pPr marL="1085850" lvl="1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lphaLcParenR"/>
            </a:pP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FontTx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Wave equations can also be modeled with the contravariant components of the coordinates system.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FontTx/>
              <a:buAutoNum type="arabicPeriod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FontTx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Flow through randomly curved spaces can present very unusual behaviors.</a:t>
            </a: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105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366184" y="851430"/>
            <a:ext cx="8380413" cy="913870"/>
          </a:xfrm>
        </p:spPr>
        <p:txBody>
          <a:bodyPr/>
          <a:lstStyle/>
          <a:p>
            <a:pPr algn="ctr"/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Muchas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gracias a 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todos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, 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e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specialmente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a los 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organizadores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!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IMG_55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886786"/>
            <a:ext cx="7416800" cy="41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8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3E0F7170-139B-A34C-BB75-75CB07AFC437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Fluid Dynamics Examples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63926" y="3321278"/>
            <a:ext cx="161614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aseline="30000" dirty="0"/>
              <a:t> J. </a:t>
            </a:r>
            <a:r>
              <a:rPr lang="hu-HU" baseline="-25000" dirty="0"/>
              <a:t>Appl. </a:t>
            </a:r>
            <a:r>
              <a:rPr lang="hu-HU" baseline="30000" dirty="0"/>
              <a:t>Phys. 64, 6365 (1988).</a:t>
            </a:r>
            <a:endParaRPr lang="en-US" dirty="0"/>
          </a:p>
        </p:txBody>
      </p:sp>
      <p:pic>
        <p:nvPicPr>
          <p:cNvPr id="23" name="Picture 22" descr="porous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71" y="1881639"/>
            <a:ext cx="3470972" cy="1985972"/>
          </a:xfrm>
          <a:prstGeom prst="rect">
            <a:avLst/>
          </a:prstGeom>
        </p:spPr>
      </p:pic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5244051" y="4096809"/>
            <a:ext cx="3200400" cy="69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Graphene Semiconductor </a:t>
            </a:r>
            <a:r>
              <a:rPr lang="en-US" sz="16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Möbius</a:t>
            </a: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band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5189018" y="1379009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Generalized curved spaces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Picture 7" descr="Screen Shot 2013-07-16 at 12.00.47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59"/>
          <a:stretch/>
        </p:blipFill>
        <p:spPr>
          <a:xfrm>
            <a:off x="774701" y="1727200"/>
            <a:ext cx="2473498" cy="2133600"/>
          </a:xfrm>
          <a:prstGeom prst="rect">
            <a:avLst/>
          </a:prstGeom>
        </p:spPr>
      </p:pic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604318" y="1328209"/>
            <a:ext cx="244368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Vessels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pic>
        <p:nvPicPr>
          <p:cNvPr id="28" name="Picture 27" descr="centrifug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2" y="4579599"/>
            <a:ext cx="2432994" cy="1816967"/>
          </a:xfrm>
          <a:prstGeom prst="rect">
            <a:avLst/>
          </a:prstGeom>
        </p:spPr>
      </p:pic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506951" y="4185709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Curved boundary conditions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3683" y="4838700"/>
            <a:ext cx="4590317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29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55700" y="772468"/>
            <a:ext cx="6642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 smtClean="0">
                <a:solidFill>
                  <a:srgbClr val="00335B"/>
                </a:solidFill>
                <a:latin typeface="Arial" charset="0"/>
                <a:cs typeface="Arial" charset="0"/>
              </a:rPr>
              <a:t>Key: Working with </a:t>
            </a:r>
            <a:r>
              <a:rPr lang="en-US" sz="2800" b="1" kern="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contravariant components</a:t>
            </a:r>
            <a:r>
              <a:rPr lang="en-US" sz="2800" b="1" kern="0" dirty="0" smtClean="0">
                <a:solidFill>
                  <a:srgbClr val="00335B"/>
                </a:solidFill>
                <a:latin typeface="Arial" charset="0"/>
                <a:cs typeface="Arial" charset="0"/>
              </a:rPr>
              <a:t> of vectors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849492"/>
              </p:ext>
            </p:extLst>
          </p:nvPr>
        </p:nvGraphicFramePr>
        <p:xfrm>
          <a:off x="3067050" y="1746250"/>
          <a:ext cx="2622550" cy="715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5" name="Equation" r:id="rId3" imgW="838200" imgH="228600" progId="Equation.DSMT4">
                  <p:embed/>
                </p:oleObj>
              </mc:Choice>
              <mc:Fallback>
                <p:oleObj name="Equation" r:id="rId3" imgW="838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050" y="1746250"/>
                        <a:ext cx="2622550" cy="715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Vector_1-for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0" r="337" b="34627"/>
          <a:stretch/>
        </p:blipFill>
        <p:spPr>
          <a:xfrm>
            <a:off x="1739900" y="2448078"/>
            <a:ext cx="5346700" cy="2974822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47851"/>
              </p:ext>
            </p:extLst>
          </p:nvPr>
        </p:nvGraphicFramePr>
        <p:xfrm>
          <a:off x="2187575" y="5576868"/>
          <a:ext cx="4378325" cy="811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6" name="Equation" r:id="rId6" imgW="1371600" imgH="254000" progId="Equation.DSMT4">
                  <p:embed/>
                </p:oleObj>
              </mc:Choice>
              <mc:Fallback>
                <p:oleObj name="Equation" r:id="rId6" imgW="13716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87575" y="5576868"/>
                        <a:ext cx="4378325" cy="811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 bwMode="auto">
          <a:xfrm>
            <a:off x="5969000" y="5740400"/>
            <a:ext cx="584200" cy="685800"/>
          </a:xfrm>
          <a:prstGeom prst="ellipse">
            <a:avLst/>
          </a:prstGeom>
          <a:noFill/>
          <a:ln w="5715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14" name="Straight Arrow Connector 13"/>
          <p:cNvCxnSpPr>
            <a:stCxn id="10" idx="6"/>
          </p:cNvCxnSpPr>
          <p:nvPr/>
        </p:nvCxnSpPr>
        <p:spPr bwMode="auto">
          <a:xfrm>
            <a:off x="6553200" y="6083300"/>
            <a:ext cx="48260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7023100" y="5842000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Metric tensor</a:t>
            </a:r>
            <a:endParaRPr lang="en-US" sz="2400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55700" y="658168"/>
            <a:ext cx="664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 smtClean="0">
                <a:solidFill>
                  <a:srgbClr val="00335B"/>
                </a:solidFill>
                <a:latin typeface="Arial" charset="0"/>
                <a:cs typeface="Arial" charset="0"/>
              </a:rPr>
              <a:t>Measure of the distance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856003"/>
              </p:ext>
            </p:extLst>
          </p:nvPr>
        </p:nvGraphicFramePr>
        <p:xfrm>
          <a:off x="847725" y="1652588"/>
          <a:ext cx="2289175" cy="63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Equation" r:id="rId3" imgW="914400" imgH="254000" progId="Equation.DSMT4">
                  <p:embed/>
                </p:oleObj>
              </mc:Choice>
              <mc:Fallback>
                <p:oleObj name="Equation" r:id="rId3" imgW="9144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7725" y="1652588"/>
                        <a:ext cx="2289175" cy="63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/>
          <p:nvPr/>
        </p:nvSpPr>
        <p:spPr bwMode="auto">
          <a:xfrm>
            <a:off x="1435100" y="2349500"/>
            <a:ext cx="939800" cy="2578100"/>
          </a:xfrm>
          <a:prstGeom prst="downArrow">
            <a:avLst>
              <a:gd name="adj1" fmla="val 34615"/>
              <a:gd name="adj2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055923"/>
              </p:ext>
            </p:extLst>
          </p:nvPr>
        </p:nvGraphicFramePr>
        <p:xfrm>
          <a:off x="303213" y="5118508"/>
          <a:ext cx="3138487" cy="1115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Equation" r:id="rId5" imgW="1358900" imgH="482600" progId="Equation.DSMT4">
                  <p:embed/>
                </p:oleObj>
              </mc:Choice>
              <mc:Fallback>
                <p:oleObj name="Equation" r:id="rId5" imgW="13589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213" y="5118508"/>
                        <a:ext cx="3138487" cy="1115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1295400"/>
            <a:ext cx="381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Two infinitesimally separated points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1" y="5257800"/>
            <a:ext cx="392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Two separated points,     is an arbitrary parameter, and      is the trajectory joining them.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931166"/>
              </p:ext>
            </p:extLst>
          </p:nvPr>
        </p:nvGraphicFramePr>
        <p:xfrm>
          <a:off x="6197600" y="5276850"/>
          <a:ext cx="266700" cy="33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Equation" r:id="rId7" imgW="139700" imgH="177800" progId="Equation.DSMT4">
                  <p:embed/>
                </p:oleObj>
              </mc:Choice>
              <mc:Fallback>
                <p:oleObj name="Equation" r:id="rId7" imgW="1397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97600" y="5276850"/>
                        <a:ext cx="266700" cy="33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115565"/>
              </p:ext>
            </p:extLst>
          </p:nvPr>
        </p:nvGraphicFramePr>
        <p:xfrm>
          <a:off x="6400800" y="5549900"/>
          <a:ext cx="29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" name="Equation" r:id="rId9" imgW="165100" imgH="165100" progId="Equation.DSMT4">
                  <p:embed/>
                </p:oleObj>
              </mc:Choice>
              <mc:Fallback>
                <p:oleObj name="Equation" r:id="rId9" imgW="1651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0800" y="5549900"/>
                        <a:ext cx="2921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bjerg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1370498"/>
            <a:ext cx="5130800" cy="36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17500" y="4114800"/>
            <a:ext cx="3924300" cy="2336800"/>
          </a:xfrm>
          <a:prstGeom prst="rect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3E0F7170-139B-A34C-BB75-75CB07AFC437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6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745066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Geodesics: Shortest path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61000" y="4128464"/>
            <a:ext cx="3289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 smtClean="0">
                <a:solidFill>
                  <a:srgbClr val="000000"/>
                </a:solidFill>
              </a:rPr>
              <a:t>For a particle:</a:t>
            </a:r>
          </a:p>
          <a:p>
            <a:pPr algn="just"/>
            <a:endParaRPr lang="en-US" sz="1800" b="1" dirty="0" smtClean="0">
              <a:solidFill>
                <a:srgbClr val="000000"/>
              </a:solidFill>
            </a:endParaRPr>
          </a:p>
          <a:p>
            <a:pPr algn="just"/>
            <a:r>
              <a:rPr lang="en-US" sz="1800" b="1" dirty="0" smtClean="0">
                <a:solidFill>
                  <a:srgbClr val="000000"/>
                </a:solidFill>
              </a:rPr>
              <a:t>Geodesic equation contains</a:t>
            </a:r>
          </a:p>
          <a:p>
            <a:pPr algn="just"/>
            <a:r>
              <a:rPr lang="en-US" sz="1800" b="1" dirty="0" smtClean="0">
                <a:solidFill>
                  <a:srgbClr val="FF0000"/>
                </a:solidFill>
              </a:rPr>
              <a:t>inertial forces:</a:t>
            </a:r>
          </a:p>
        </p:txBody>
      </p:sp>
      <p:pic>
        <p:nvPicPr>
          <p:cNvPr id="2" name="Picture 1" descr="shrinkgeod_400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420548"/>
            <a:ext cx="3225800" cy="2578960"/>
          </a:xfrm>
          <a:prstGeom prst="rect">
            <a:avLst/>
          </a:prstGeom>
        </p:spPr>
      </p:pic>
      <p:pic>
        <p:nvPicPr>
          <p:cNvPr id="4" name="Picture 3" descr="map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1422400"/>
            <a:ext cx="5156200" cy="25781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234383"/>
              </p:ext>
            </p:extLst>
          </p:nvPr>
        </p:nvGraphicFramePr>
        <p:xfrm>
          <a:off x="5840413" y="5384800"/>
          <a:ext cx="26765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9" name="Equation" r:id="rId7" imgW="1308100" imgH="419100" progId="Equation.DSMT4">
                  <p:embed/>
                </p:oleObj>
              </mc:Choice>
              <mc:Fallback>
                <p:oleObj name="Equation" r:id="rId7" imgW="13081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40413" y="5384800"/>
                        <a:ext cx="26765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31800" y="4103064"/>
            <a:ext cx="3289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 smtClean="0">
                <a:solidFill>
                  <a:srgbClr val="000000"/>
                </a:solidFill>
              </a:rPr>
              <a:t>Geodesic equation:</a:t>
            </a:r>
            <a:endParaRPr lang="en-US" sz="18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049353"/>
              </p:ext>
            </p:extLst>
          </p:nvPr>
        </p:nvGraphicFramePr>
        <p:xfrm>
          <a:off x="430213" y="5524500"/>
          <a:ext cx="26511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0" name="Equation" r:id="rId9" imgW="1295400" imgH="419100" progId="Equation.DSMT4">
                  <p:embed/>
                </p:oleObj>
              </mc:Choice>
              <mc:Fallback>
                <p:oleObj name="Equation" r:id="rId9" imgW="1295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0213" y="5524500"/>
                        <a:ext cx="26511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653572"/>
              </p:ext>
            </p:extLst>
          </p:nvPr>
        </p:nvGraphicFramePr>
        <p:xfrm>
          <a:off x="433387" y="4532313"/>
          <a:ext cx="3757613" cy="96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" name="Equation" r:id="rId11" imgW="1879600" imgH="482600" progId="Equation.DSMT4">
                  <p:embed/>
                </p:oleObj>
              </mc:Choice>
              <mc:Fallback>
                <p:oleObj name="Equation" r:id="rId11" imgW="18796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3387" y="4532313"/>
                        <a:ext cx="3757613" cy="96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 bwMode="auto">
          <a:xfrm>
            <a:off x="4432300" y="4914900"/>
            <a:ext cx="800100" cy="800100"/>
          </a:xfrm>
          <a:prstGeom prst="right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346700" y="4114800"/>
            <a:ext cx="3479800" cy="2336800"/>
          </a:xfrm>
          <a:prstGeom prst="rect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04782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419100" y="4013200"/>
            <a:ext cx="5435600" cy="1130300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81000" y="6905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Boltzmann Equation in Manifolds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57348" name="TextBox 5"/>
          <p:cNvSpPr txBox="1">
            <a:spLocks noChangeArrowheads="1"/>
          </p:cNvSpPr>
          <p:nvPr/>
        </p:nvSpPr>
        <p:spPr bwMode="auto">
          <a:xfrm>
            <a:off x="287867" y="1213384"/>
            <a:ext cx="7954433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Taking into account that particles move along geodesics:</a:t>
            </a: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7" y="4051293"/>
            <a:ext cx="5278963" cy="7825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617137"/>
            <a:ext cx="5308600" cy="711200"/>
          </a:xfrm>
          <a:prstGeom prst="rect">
            <a:avLst/>
          </a:prstGeom>
        </p:spPr>
      </p:pic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6086475" y="3846514"/>
            <a:ext cx="29051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In thermodynamic equilibrium</a:t>
            </a: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6350000" y="2336801"/>
            <a:ext cx="254000" cy="1507066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199" y="2959100"/>
            <a:ext cx="2304143" cy="317500"/>
          </a:xfrm>
          <a:prstGeom prst="rect">
            <a:avLst/>
          </a:prstGeom>
        </p:spPr>
      </p:pic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6619875" y="2631546"/>
            <a:ext cx="695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BGK:</a:t>
            </a: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822700" y="1617137"/>
            <a:ext cx="1333500" cy="8001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20" name="Straight Arrow Connector 19"/>
          <p:cNvCxnSpPr>
            <a:stCxn id="17" idx="3"/>
          </p:cNvCxnSpPr>
          <p:nvPr/>
        </p:nvCxnSpPr>
        <p:spPr bwMode="auto">
          <a:xfrm flipH="1">
            <a:off x="3619500" y="2300065"/>
            <a:ext cx="398487" cy="29497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2658537" y="2590805"/>
            <a:ext cx="19388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Add a forcing term</a:t>
            </a: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381000" y="3915824"/>
            <a:ext cx="5524500" cy="127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Down Arrow 23"/>
          <p:cNvSpPr/>
          <p:nvPr/>
        </p:nvSpPr>
        <p:spPr bwMode="auto">
          <a:xfrm>
            <a:off x="2413000" y="5211228"/>
            <a:ext cx="647700" cy="53340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7569" y="5833528"/>
            <a:ext cx="4016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Anisotropic Gaussian Shape:   </a:t>
            </a:r>
          </a:p>
          <a:p>
            <a:r>
              <a:rPr lang="en-US" sz="1600" dirty="0" err="1" smtClean="0">
                <a:solidFill>
                  <a:srgbClr val="000000"/>
                </a:solidFill>
              </a:rPr>
              <a:t>Hermite</a:t>
            </a:r>
            <a:r>
              <a:rPr lang="en-US" sz="1600" dirty="0" smtClean="0">
                <a:solidFill>
                  <a:srgbClr val="000000"/>
                </a:solidFill>
              </a:rPr>
              <a:t> polynomials expansion possible !!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2534" y="2997200"/>
            <a:ext cx="55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This is also the case for the Boltzmann equation in curvilinear coordinates (polar, cylindrical and spherical coordinates).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901259" y="5181599"/>
            <a:ext cx="3136900" cy="132079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959" y="5304369"/>
            <a:ext cx="27940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558" y="5689605"/>
            <a:ext cx="330200" cy="355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425" y="6138337"/>
            <a:ext cx="215900" cy="2921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68526" y="5300131"/>
            <a:ext cx="2145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: Microscopic Velocity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3121" y="5723467"/>
            <a:ext cx="2214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: Macroscopic Velocity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9258" y="6112936"/>
            <a:ext cx="2541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: Normalized Temperature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 bwMode="auto">
          <a:xfrm rot="10800000">
            <a:off x="6045200" y="4250266"/>
            <a:ext cx="914400" cy="474133"/>
          </a:xfrm>
          <a:prstGeom prst="ben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0268" y="4840702"/>
            <a:ext cx="599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P. J. Love and D. </a:t>
            </a:r>
            <a:r>
              <a:rPr lang="en-US" dirty="0" err="1">
                <a:solidFill>
                  <a:schemeClr val="tx1"/>
                </a:solidFill>
              </a:rPr>
              <a:t>Cianci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Phil. Trans.,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f  the </a:t>
            </a:r>
            <a:r>
              <a:rPr lang="en-US" dirty="0">
                <a:solidFill>
                  <a:schemeClr val="tx1"/>
                </a:solidFill>
              </a:rPr>
              <a:t>Royal </a:t>
            </a:r>
            <a:r>
              <a:rPr lang="en-US" dirty="0" smtClean="0">
                <a:solidFill>
                  <a:schemeClr val="tx1"/>
                </a:solidFill>
              </a:rPr>
              <a:t>Soc. A </a:t>
            </a:r>
            <a:r>
              <a:rPr lang="en-US" dirty="0">
                <a:solidFill>
                  <a:schemeClr val="tx1"/>
                </a:solidFill>
              </a:rPr>
              <a:t>369, 2362 (2011)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81000" y="6905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Expansion and Lattice Configuration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3505200"/>
            <a:ext cx="562356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9" y="5130798"/>
            <a:ext cx="3628107" cy="9144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699" y="4991100"/>
            <a:ext cx="3267075" cy="10668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 bwMode="auto">
          <a:xfrm flipH="1">
            <a:off x="2461754" y="4254500"/>
            <a:ext cx="1233946" cy="888998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673" name="Straight Arrow Connector 28672"/>
          <p:cNvCxnSpPr/>
          <p:nvPr/>
        </p:nvCxnSpPr>
        <p:spPr bwMode="auto">
          <a:xfrm>
            <a:off x="5321300" y="4330700"/>
            <a:ext cx="635000" cy="863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337" y="1587493"/>
            <a:ext cx="5278963" cy="782529"/>
          </a:xfrm>
          <a:prstGeom prst="rect">
            <a:avLst/>
          </a:prstGeom>
        </p:spPr>
      </p:pic>
      <p:sp>
        <p:nvSpPr>
          <p:cNvPr id="28676" name="Down Arrow 28675"/>
          <p:cNvSpPr/>
          <p:nvPr/>
        </p:nvSpPr>
        <p:spPr bwMode="auto">
          <a:xfrm>
            <a:off x="4000500" y="2527300"/>
            <a:ext cx="838200" cy="102870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34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381000" y="6905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Expansion and Lattice Configuration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81100"/>
            <a:ext cx="5623560" cy="1041400"/>
          </a:xfrm>
          <a:prstGeom prst="rect">
            <a:avLst/>
          </a:prstGeom>
        </p:spPr>
      </p:pic>
      <p:pic>
        <p:nvPicPr>
          <p:cNvPr id="28674" name="Picture 286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99" y="3098800"/>
            <a:ext cx="6413727" cy="3164482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cxnSp>
        <p:nvCxnSpPr>
          <p:cNvPr id="3" name="Straight Arrow Connector 2"/>
          <p:cNvCxnSpPr>
            <a:stCxn id="6" idx="2"/>
            <a:endCxn id="28674" idx="0"/>
          </p:cNvCxnSpPr>
          <p:nvPr/>
        </p:nvCxnSpPr>
        <p:spPr bwMode="auto">
          <a:xfrm flipH="1">
            <a:off x="3422763" y="2222500"/>
            <a:ext cx="11317" cy="8763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810000" y="2324100"/>
            <a:ext cx="3911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To ensure Hydrodynamics: First four moments of the equilibrium distribution.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771" y="3619500"/>
            <a:ext cx="2056232" cy="19543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65286" y="5651496"/>
            <a:ext cx="86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Times"/>
                <a:cs typeface="Times"/>
              </a:rPr>
              <a:t>D3Q41</a:t>
            </a:r>
            <a:endParaRPr lang="en-US" sz="1800" dirty="0">
              <a:solidFill>
                <a:srgbClr val="00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50555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MalOtf"/>
        <a:ea typeface="ＭＳ Ｐゴシック"/>
        <a:cs typeface="ＭＳ Ｐゴシック"/>
      </a:majorFont>
      <a:minorFont>
        <a:latin typeface="MalOtf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MalOtf"/>
        <a:ea typeface="ＭＳ Ｐゴシック"/>
        <a:cs typeface="ＭＳ Ｐゴシック"/>
      </a:majorFont>
      <a:minorFont>
        <a:latin typeface="MalOtf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10298</TotalTime>
  <Words>908</Words>
  <Application>Microsoft Macintosh PowerPoint</Application>
  <PresentationFormat>On-screen Show (4:3)</PresentationFormat>
  <Paragraphs>172</Paragraphs>
  <Slides>24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Office Theme</vt:lpstr>
      <vt:lpstr>1_Office Theme</vt:lpstr>
      <vt:lpstr>Equation</vt:lpstr>
      <vt:lpstr>PowerPoint Presentation</vt:lpstr>
      <vt:lpstr>PowerPoint Presentation</vt:lpstr>
      <vt:lpstr>Fluid Dynamics Examples</vt:lpstr>
      <vt:lpstr>PowerPoint Presentation</vt:lpstr>
      <vt:lpstr>PowerPoint Presentation</vt:lpstr>
      <vt:lpstr>Geodesics: Shortest path</vt:lpstr>
      <vt:lpstr>Boltzmann Equation in Manifolds</vt:lpstr>
      <vt:lpstr>Expansion and Lattice Configuration</vt:lpstr>
      <vt:lpstr>Expansion and Lattice Configuration</vt:lpstr>
      <vt:lpstr>Christoffel Symbols and Boltzmann Equation</vt:lpstr>
      <vt:lpstr>Boundary Conditions</vt:lpstr>
      <vt:lpstr>Curved Spaces and Curvilinear Coordinates</vt:lpstr>
      <vt:lpstr>Some Advantages</vt:lpstr>
      <vt:lpstr>Some Disadvantages</vt:lpstr>
      <vt:lpstr>Some Applications</vt:lpstr>
      <vt:lpstr>Stretching. Poiseuille Flow</vt:lpstr>
      <vt:lpstr>A solution in curvilinear coordinates:  Taylor-Couette Instability</vt:lpstr>
      <vt:lpstr>Validation and New Results</vt:lpstr>
      <vt:lpstr>Randomly Curved Space:  Campylotic Medium</vt:lpstr>
      <vt:lpstr>Genuinely Campylotic Medium (Randomly curved space)</vt:lpstr>
      <vt:lpstr>Curvature Disordered Media</vt:lpstr>
      <vt:lpstr>Curvature Disordered Media</vt:lpstr>
      <vt:lpstr>Summary</vt:lpstr>
      <vt:lpstr>Muchas gracias a todos, especialmente a los organizadores!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Miller Mendoza Jimenez</cp:lastModifiedBy>
  <cp:revision>806</cp:revision>
  <cp:lastPrinted>2012-03-04T19:28:49Z</cp:lastPrinted>
  <dcterms:created xsi:type="dcterms:W3CDTF">1601-01-01T00:00:00Z</dcterms:created>
  <dcterms:modified xsi:type="dcterms:W3CDTF">2017-12-15T13:00:10Z</dcterms:modified>
</cp:coreProperties>
</file>